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notesMasterIdLst>
    <p:notesMasterId r:id="rId15"/>
  </p:notesMasterIdLst>
  <p:sldIdLst>
    <p:sldId id="288" r:id="rId5"/>
    <p:sldId id="290" r:id="rId6"/>
    <p:sldId id="295" r:id="rId7"/>
    <p:sldId id="291" r:id="rId8"/>
    <p:sldId id="293" r:id="rId9"/>
    <p:sldId id="313" r:id="rId10"/>
    <p:sldId id="296" r:id="rId11"/>
    <p:sldId id="314" r:id="rId12"/>
    <p:sldId id="315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6BFE-EFA8-47C1-AD4E-BC5320BE246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CFD8-2857-4868-B7C7-BEC13601B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12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f4928832c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f4928832c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484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15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90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29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256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528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3341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f4928832c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f4928832c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1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4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14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4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925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3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3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678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5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5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531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70" name="Google Shape;70;p16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6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6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6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251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7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7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494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8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8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8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5625941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694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9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9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9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1191600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515205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3"/>
          </p:nvPr>
        </p:nvSpPr>
        <p:spPr>
          <a:xfrm>
            <a:off x="7838809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011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0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0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0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218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308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2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2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2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661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2508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ctrTitle" idx="4294967295"/>
          </p:nvPr>
        </p:nvSpPr>
        <p:spPr>
          <a:xfrm>
            <a:off x="-2" y="468299"/>
            <a:ext cx="12192000" cy="145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46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CatSat: Satellite Flight Hardware and </a:t>
            </a:r>
            <a:br>
              <a:rPr lang="en" sz="46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46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Ground Station Assembly</a:t>
            </a:r>
            <a:endParaRPr sz="467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Google Shape;150;p25">
            <a:extLst>
              <a:ext uri="{FF2B5EF4-FFF2-40B4-BE49-F238E27FC236}">
                <a16:creationId xmlns:a16="http://schemas.microsoft.com/office/drawing/2014/main" id="{A0E98CBF-8E2A-86B0-68D7-16766481E8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570" t="23076" r="9282" b="2284"/>
          <a:stretch/>
        </p:blipFill>
        <p:spPr>
          <a:xfrm>
            <a:off x="3139541" y="2781732"/>
            <a:ext cx="5912914" cy="32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3;p24">
            <a:extLst>
              <a:ext uri="{FF2B5EF4-FFF2-40B4-BE49-F238E27FC236}">
                <a16:creationId xmlns:a16="http://schemas.microsoft.com/office/drawing/2014/main" id="{CAFB567C-C647-8146-3F4C-2E926C3BF20E}"/>
              </a:ext>
            </a:extLst>
          </p:cNvPr>
          <p:cNvSpPr txBox="1">
            <a:spLocks/>
          </p:cNvSpPr>
          <p:nvPr/>
        </p:nvSpPr>
        <p:spPr>
          <a:xfrm>
            <a:off x="-2" y="1322406"/>
            <a:ext cx="12192002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sz="2200" kern="0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Shae Henley, mentored by Dr. Christopher Walker</a:t>
            </a:r>
          </a:p>
          <a:p>
            <a:pPr algn="ctr"/>
            <a:r>
              <a:rPr lang="en-US" sz="2200" kern="0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University of Arizona</a:t>
            </a:r>
          </a:p>
        </p:txBody>
      </p:sp>
      <p:pic>
        <p:nvPicPr>
          <p:cNvPr id="5" name="Google Shape;136;p24">
            <a:extLst>
              <a:ext uri="{FF2B5EF4-FFF2-40B4-BE49-F238E27FC236}">
                <a16:creationId xmlns:a16="http://schemas.microsoft.com/office/drawing/2014/main" id="{99516627-7FCD-FE0C-D031-D6BE335E851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085" y="2525650"/>
            <a:ext cx="1856911" cy="17636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3;p24">
            <a:extLst>
              <a:ext uri="{FF2B5EF4-FFF2-40B4-BE49-F238E27FC236}">
                <a16:creationId xmlns:a16="http://schemas.microsoft.com/office/drawing/2014/main" id="{B78608F6-AEC8-4720-B2D1-31D815518D8B}"/>
              </a:ext>
            </a:extLst>
          </p:cNvPr>
          <p:cNvSpPr txBox="1">
            <a:spLocks/>
          </p:cNvSpPr>
          <p:nvPr/>
        </p:nvSpPr>
        <p:spPr>
          <a:xfrm>
            <a:off x="0" y="5262503"/>
            <a:ext cx="121920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sz="2000" kern="0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2023 Arizona NASA Space Grant Statewide Symposium, April 22</a:t>
            </a:r>
            <a:r>
              <a:rPr lang="en-US" sz="2000" kern="0" baseline="30000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nd</a:t>
            </a:r>
            <a:r>
              <a:rPr lang="en-US" sz="2000" kern="0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, 2023</a:t>
            </a:r>
          </a:p>
        </p:txBody>
      </p:sp>
      <p:pic>
        <p:nvPicPr>
          <p:cNvPr id="15" name="Google Shape;139;p24">
            <a:extLst>
              <a:ext uri="{FF2B5EF4-FFF2-40B4-BE49-F238E27FC236}">
                <a16:creationId xmlns:a16="http://schemas.microsoft.com/office/drawing/2014/main" id="{CA461A21-2F96-F264-4884-E4EFB718CF5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001" y="1466867"/>
            <a:ext cx="1123833" cy="15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2;p24">
            <a:extLst>
              <a:ext uri="{FF2B5EF4-FFF2-40B4-BE49-F238E27FC236}">
                <a16:creationId xmlns:a16="http://schemas.microsoft.com/office/drawing/2014/main" id="{A10F01C0-3A10-7018-F63B-20F3A8258AB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35" y="3186633"/>
            <a:ext cx="1439167" cy="131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0;p24">
            <a:extLst>
              <a:ext uri="{FF2B5EF4-FFF2-40B4-BE49-F238E27FC236}">
                <a16:creationId xmlns:a16="http://schemas.microsoft.com/office/drawing/2014/main" id="{E65FCDFA-6574-0CFB-F757-2FCD8F50084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001" y="4720130"/>
            <a:ext cx="1123833" cy="105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7;p24">
            <a:extLst>
              <a:ext uri="{FF2B5EF4-FFF2-40B4-BE49-F238E27FC236}">
                <a16:creationId xmlns:a16="http://schemas.microsoft.com/office/drawing/2014/main" id="{E83700CC-01B2-0E01-07FF-29DC4B42729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882"/>
          <a:stretch/>
        </p:blipFill>
        <p:spPr>
          <a:xfrm>
            <a:off x="10533069" y="2018434"/>
            <a:ext cx="1123833" cy="94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8;p24">
            <a:extLst>
              <a:ext uri="{FF2B5EF4-FFF2-40B4-BE49-F238E27FC236}">
                <a16:creationId xmlns:a16="http://schemas.microsoft.com/office/drawing/2014/main" id="{5399C577-EE3A-B3F7-6E63-2987760E02B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86391" y="3407451"/>
            <a:ext cx="1420399" cy="94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41;p24">
            <a:extLst>
              <a:ext uri="{FF2B5EF4-FFF2-40B4-BE49-F238E27FC236}">
                <a16:creationId xmlns:a16="http://schemas.microsoft.com/office/drawing/2014/main" id="{180033BA-BCB0-A1A8-9BED-450C34076C1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86391" y="4500645"/>
            <a:ext cx="1461143" cy="127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ctrTitle" idx="4294967295"/>
          </p:nvPr>
        </p:nvSpPr>
        <p:spPr>
          <a:xfrm>
            <a:off x="616800" y="982900"/>
            <a:ext cx="10958400" cy="101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Thank You!</a:t>
            </a:r>
            <a:endParaRPr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834" y="2267402"/>
            <a:ext cx="3706331" cy="3542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Antenna Technologies &amp; Ionospheric Research</a:t>
            </a:r>
          </a:p>
        </p:txBody>
      </p:sp>
      <p:sp>
        <p:nvSpPr>
          <p:cNvPr id="6" name="Google Shape;163;p26">
            <a:extLst>
              <a:ext uri="{FF2B5EF4-FFF2-40B4-BE49-F238E27FC236}">
                <a16:creationId xmlns:a16="http://schemas.microsoft.com/office/drawing/2014/main" id="{A5C44A90-C510-6EC1-1D13-5B367B4F150A}"/>
              </a:ext>
            </a:extLst>
          </p:cNvPr>
          <p:cNvSpPr txBox="1"/>
          <p:nvPr/>
        </p:nvSpPr>
        <p:spPr>
          <a:xfrm>
            <a:off x="0" y="1220298"/>
            <a:ext cx="121919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CatSat’s research goals are to enhance small satellite communications and study the Earth’s ionosphere.</a:t>
            </a: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164;p26">
            <a:extLst>
              <a:ext uri="{FF2B5EF4-FFF2-40B4-BE49-F238E27FC236}">
                <a16:creationId xmlns:a16="http://schemas.microsoft.com/office/drawing/2014/main" id="{897D7421-7368-6AC0-5696-42D86107A05C}"/>
              </a:ext>
            </a:extLst>
          </p:cNvPr>
          <p:cNvSpPr txBox="1"/>
          <p:nvPr/>
        </p:nvSpPr>
        <p:spPr>
          <a:xfrm>
            <a:off x="545550" y="1775350"/>
            <a:ext cx="5466521" cy="197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Inflatable Antenna:</a:t>
            </a:r>
            <a:endParaRPr b="1"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Satellite communications are limited to the size of their antennas; CatSat’s solution is the inflatable antenna</a:t>
            </a: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16E58-D1A5-09F7-6DBC-988A60185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808" y="3154591"/>
            <a:ext cx="6226151" cy="3095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C5C78B-EB48-FA34-D0F1-A18C7779EAE3}"/>
              </a:ext>
            </a:extLst>
          </p:cNvPr>
          <p:cNvSpPr txBox="1"/>
          <p:nvPr/>
        </p:nvSpPr>
        <p:spPr>
          <a:xfrm>
            <a:off x="6179931" y="1782767"/>
            <a:ext cx="5466521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WSPR Antenna: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Used to probe variations and measure diurnal changes in the ionosphere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506E-E635-E5A3-B49B-28F9600F4955}"/>
              </a:ext>
            </a:extLst>
          </p:cNvPr>
          <p:cNvSpPr txBox="1"/>
          <p:nvPr/>
        </p:nvSpPr>
        <p:spPr>
          <a:xfrm>
            <a:off x="2424794" y="6002994"/>
            <a:ext cx="17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WSPR Antenna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7B5D2-6BEA-5305-9167-3823111B0621}"/>
              </a:ext>
            </a:extLst>
          </p:cNvPr>
          <p:cNvSpPr txBox="1"/>
          <p:nvPr/>
        </p:nvSpPr>
        <p:spPr>
          <a:xfrm>
            <a:off x="2417623" y="3918107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UHF Antenna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9B999-852A-E951-3BAC-3CE1C5FCFE08}"/>
              </a:ext>
            </a:extLst>
          </p:cNvPr>
          <p:cNvSpPr txBox="1"/>
          <p:nvPr/>
        </p:nvSpPr>
        <p:spPr>
          <a:xfrm>
            <a:off x="8331536" y="3415188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Inflatable Antenna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999F9-5D2B-6FD1-591B-900C856526F3}"/>
              </a:ext>
            </a:extLst>
          </p:cNvPr>
          <p:cNvSpPr txBox="1"/>
          <p:nvPr/>
        </p:nvSpPr>
        <p:spPr>
          <a:xfrm>
            <a:off x="4132461" y="343079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HD Camera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E1DA99-94BF-D289-AA15-EB099911AD68}"/>
              </a:ext>
            </a:extLst>
          </p:cNvPr>
          <p:cNvSpPr txBox="1"/>
          <p:nvPr/>
        </p:nvSpPr>
        <p:spPr>
          <a:xfrm>
            <a:off x="7378010" y="5510951"/>
            <a:ext cx="25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GHz Patch Antenna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BDBD0-3929-3843-0757-B26C28A5E330}"/>
              </a:ext>
            </a:extLst>
          </p:cNvPr>
          <p:cNvSpPr txBox="1"/>
          <p:nvPr/>
        </p:nvSpPr>
        <p:spPr>
          <a:xfrm>
            <a:off x="6028531" y="6024468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GHz Patch Antenna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A012AA-2674-9339-7A9A-6FF212ABDBCE}"/>
              </a:ext>
            </a:extLst>
          </p:cNvPr>
          <p:cNvCxnSpPr>
            <a:cxnSpLocks/>
          </p:cNvCxnSpPr>
          <p:nvPr/>
        </p:nvCxnSpPr>
        <p:spPr>
          <a:xfrm flipH="1" flipV="1">
            <a:off x="3146228" y="5396379"/>
            <a:ext cx="61836" cy="6066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F4E85A-7460-8422-072A-AA4ADFB26E1D}"/>
              </a:ext>
            </a:extLst>
          </p:cNvPr>
          <p:cNvCxnSpPr>
            <a:stCxn id="14" idx="3"/>
          </p:cNvCxnSpPr>
          <p:nvPr/>
        </p:nvCxnSpPr>
        <p:spPr>
          <a:xfrm>
            <a:off x="3998505" y="4102773"/>
            <a:ext cx="3723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D974B3-B664-0CBF-DC63-00072F13CB98}"/>
              </a:ext>
            </a:extLst>
          </p:cNvPr>
          <p:cNvCxnSpPr>
            <a:cxnSpLocks/>
          </p:cNvCxnSpPr>
          <p:nvPr/>
        </p:nvCxnSpPr>
        <p:spPr>
          <a:xfrm>
            <a:off x="4833935" y="3784520"/>
            <a:ext cx="198782" cy="6615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B8C619-FDB3-FBF5-664B-5CAAA4AF9FF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070213" y="3784520"/>
            <a:ext cx="1287406" cy="318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4A1BF9D-E2D1-A4EB-5A19-224CFB8CB0E9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144306" y="4965278"/>
            <a:ext cx="1233704" cy="7303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A66274E-F193-D3D2-622E-AFD62D55907D}"/>
              </a:ext>
            </a:extLst>
          </p:cNvPr>
          <p:cNvCxnSpPr/>
          <p:nvPr/>
        </p:nvCxnSpPr>
        <p:spPr>
          <a:xfrm flipH="1" flipV="1">
            <a:off x="6144306" y="5231296"/>
            <a:ext cx="339524" cy="7931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33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CatSat’s</a:t>
            </a:r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Concept of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638F4-DBC2-560D-ECCB-1DF931DD89A7}"/>
              </a:ext>
            </a:extLst>
          </p:cNvPr>
          <p:cNvSpPr txBox="1"/>
          <p:nvPr/>
        </p:nvSpPr>
        <p:spPr>
          <a:xfrm>
            <a:off x="1430196" y="3508513"/>
            <a:ext cx="1112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①</a:t>
            </a: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Launch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68B4D1-E087-0162-7741-43790325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6" y="1207461"/>
            <a:ext cx="11569147" cy="541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83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Functional and Environmental Satellite Testing</a:t>
            </a:r>
          </a:p>
        </p:txBody>
      </p:sp>
      <p:sp>
        <p:nvSpPr>
          <p:cNvPr id="6" name="Google Shape;163;p26">
            <a:extLst>
              <a:ext uri="{FF2B5EF4-FFF2-40B4-BE49-F238E27FC236}">
                <a16:creationId xmlns:a16="http://schemas.microsoft.com/office/drawing/2014/main" id="{A5C44A90-C510-6EC1-1D13-5B367B4F150A}"/>
              </a:ext>
            </a:extLst>
          </p:cNvPr>
          <p:cNvSpPr txBox="1"/>
          <p:nvPr/>
        </p:nvSpPr>
        <p:spPr>
          <a:xfrm>
            <a:off x="545549" y="1220298"/>
            <a:ext cx="1124226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The satellite must survive launch and function in low-Earth orbit (LEO);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CatSat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 will be orbiting at approximately 565 km.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176;p27">
            <a:extLst>
              <a:ext uri="{FF2B5EF4-FFF2-40B4-BE49-F238E27FC236}">
                <a16:creationId xmlns:a16="http://schemas.microsoft.com/office/drawing/2014/main" id="{3983AFC8-52B4-DB7E-4EA5-F1653278830D}"/>
              </a:ext>
            </a:extLst>
          </p:cNvPr>
          <p:cNvSpPr txBox="1"/>
          <p:nvPr/>
        </p:nvSpPr>
        <p:spPr>
          <a:xfrm>
            <a:off x="7013468" y="1946298"/>
            <a:ext cx="5178532" cy="345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Functional Testing</a:t>
            </a:r>
            <a:endParaRPr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Deployment Testing (IADS, WSPR)</a:t>
            </a:r>
            <a:endParaRPr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System Functionality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Environmental Testing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Thermal Vacuum Testing </a:t>
            </a:r>
            <a:br>
              <a:rPr lang="en-US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     Thermal Cycle Tests </a:t>
            </a:r>
            <a:br>
              <a:rPr lang="en-US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     Thermal Vacuum Cycle Tests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Random Vibration Testing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11111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Google Shape;179;p27">
            <a:extLst>
              <a:ext uri="{FF2B5EF4-FFF2-40B4-BE49-F238E27FC236}">
                <a16:creationId xmlns:a16="http://schemas.microsoft.com/office/drawing/2014/main" id="{1465BBAF-81F2-9F35-B9F5-F861B96949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14" y="2061917"/>
            <a:ext cx="5809317" cy="3935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6AD83-0A8F-0DB7-A4E4-B011E8F6CC1D}"/>
              </a:ext>
            </a:extLst>
          </p:cNvPr>
          <p:cNvSpPr txBox="1"/>
          <p:nvPr/>
        </p:nvSpPr>
        <p:spPr>
          <a:xfrm>
            <a:off x="1370888" y="6119886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Lato"/>
                <a:ea typeface="Lato"/>
                <a:cs typeface="Lato"/>
                <a:sym typeface="Lato"/>
              </a:rPr>
              <a:t>TVAC chamber at Drake Building (2021)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3012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Inflatable Antenna</a:t>
            </a:r>
          </a:p>
        </p:txBody>
      </p:sp>
      <p:sp>
        <p:nvSpPr>
          <p:cNvPr id="3" name="Google Shape;201;p29">
            <a:extLst>
              <a:ext uri="{FF2B5EF4-FFF2-40B4-BE49-F238E27FC236}">
                <a16:creationId xmlns:a16="http://schemas.microsoft.com/office/drawing/2014/main" id="{99A61FA7-C144-57BC-B8A0-6B95792C57C4}"/>
              </a:ext>
            </a:extLst>
          </p:cNvPr>
          <p:cNvSpPr txBox="1"/>
          <p:nvPr/>
        </p:nvSpPr>
        <p:spPr>
          <a:xfrm>
            <a:off x="515731" y="1100825"/>
            <a:ext cx="10576338" cy="178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The new communication technology CatSat will be testing; the antenna has high bandwidth, low mass, and low predeployment volume</a:t>
            </a:r>
            <a:br>
              <a:rPr lang="en" dirty="0">
                <a:solidFill>
                  <a:schemeClr val="tx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en" dirty="0">
                <a:solidFill>
                  <a:schemeClr val="tx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	CatSat will be the first space flight demonstration of this technology</a:t>
            </a:r>
            <a:br>
              <a:rPr lang="en" dirty="0">
                <a:solidFill>
                  <a:schemeClr val="tx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en" dirty="0">
                <a:solidFill>
                  <a:schemeClr val="tx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	Up to 50 Mbps data link from LEO with a 0.5m antenna</a:t>
            </a:r>
            <a:endParaRPr dirty="0">
              <a:solidFill>
                <a:schemeClr val="tx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90AB2-0D45-F118-7351-0596FEC1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76" y="2799653"/>
            <a:ext cx="2400615" cy="3119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143DAF-D1BB-1BA3-228D-CD5C84BC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56" y="2799653"/>
            <a:ext cx="2300746" cy="3119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0BBD61-049F-1E94-2D3B-78CCD7A3A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807" y="2799653"/>
            <a:ext cx="2373264" cy="3119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0AE6C3-F0C6-D13A-30E2-AC9975C89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496" y="3412158"/>
            <a:ext cx="3688348" cy="25068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270D39-84DC-B9DE-4F94-84BDD5A85F88}"/>
              </a:ext>
            </a:extLst>
          </p:cNvPr>
          <p:cNvSpPr txBox="1"/>
          <p:nvPr/>
        </p:nvSpPr>
        <p:spPr>
          <a:xfrm>
            <a:off x="659921" y="603797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Mylar Membrane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728245-B012-B693-6830-C058A178FB90}"/>
              </a:ext>
            </a:extLst>
          </p:cNvPr>
          <p:cNvSpPr txBox="1"/>
          <p:nvPr/>
        </p:nvSpPr>
        <p:spPr>
          <a:xfrm>
            <a:off x="3358635" y="6037973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Trapdoors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5BEFD7-1698-C557-9A24-C767CFCAE161}"/>
              </a:ext>
            </a:extLst>
          </p:cNvPr>
          <p:cNvSpPr txBox="1"/>
          <p:nvPr/>
        </p:nvSpPr>
        <p:spPr>
          <a:xfrm>
            <a:off x="4762555" y="6037455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Gas Canisters</a:t>
            </a:r>
          </a:p>
          <a:p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CD21FC-8C73-36B5-4319-B08C02360F5A}"/>
              </a:ext>
            </a:extLst>
          </p:cNvPr>
          <p:cNvSpPr txBox="1"/>
          <p:nvPr/>
        </p:nvSpPr>
        <p:spPr>
          <a:xfrm>
            <a:off x="8840321" y="2932389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CubeSat Packaging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8F438FA-E605-A7AC-A432-35C9EA2D5F5D}"/>
              </a:ext>
            </a:extLst>
          </p:cNvPr>
          <p:cNvCxnSpPr/>
          <p:nvPr/>
        </p:nvCxnSpPr>
        <p:spPr>
          <a:xfrm flipV="1">
            <a:off x="1828800" y="4665575"/>
            <a:ext cx="232913" cy="137355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EB0CA06-425B-8581-2DD5-170E05B9D72F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2518924" y="5512279"/>
            <a:ext cx="1452219" cy="52569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77D7F22-758F-1EBE-E679-40EE39FFBAB6}"/>
              </a:ext>
            </a:extLst>
          </p:cNvPr>
          <p:cNvCxnSpPr>
            <a:cxnSpLocks/>
          </p:cNvCxnSpPr>
          <p:nvPr/>
        </p:nvCxnSpPr>
        <p:spPr>
          <a:xfrm flipV="1">
            <a:off x="4153749" y="4288446"/>
            <a:ext cx="199892" cy="179868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A7CF447-DCB7-FD47-F612-46253435C8A9}"/>
              </a:ext>
            </a:extLst>
          </p:cNvPr>
          <p:cNvSpPr txBox="1"/>
          <p:nvPr/>
        </p:nvSpPr>
        <p:spPr>
          <a:xfrm>
            <a:off x="6450197" y="6037454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Chassis</a:t>
            </a:r>
          </a:p>
          <a:p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E9CCBA3-7C54-7E92-508A-0220B5623347}"/>
              </a:ext>
            </a:extLst>
          </p:cNvPr>
          <p:cNvCxnSpPr>
            <a:cxnSpLocks/>
          </p:cNvCxnSpPr>
          <p:nvPr/>
        </p:nvCxnSpPr>
        <p:spPr>
          <a:xfrm flipV="1">
            <a:off x="5990497" y="5187790"/>
            <a:ext cx="530633" cy="90746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4ACED65-814B-ABF3-3C6E-533E292AA3A6}"/>
              </a:ext>
            </a:extLst>
          </p:cNvPr>
          <p:cNvCxnSpPr>
            <a:cxnSpLocks/>
          </p:cNvCxnSpPr>
          <p:nvPr/>
        </p:nvCxnSpPr>
        <p:spPr>
          <a:xfrm flipH="1" flipV="1">
            <a:off x="7316780" y="3812875"/>
            <a:ext cx="296494" cy="225441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AAF852C-AF17-1211-585D-C6804B643522}"/>
              </a:ext>
            </a:extLst>
          </p:cNvPr>
          <p:cNvCxnSpPr>
            <a:cxnSpLocks/>
          </p:cNvCxnSpPr>
          <p:nvPr/>
        </p:nvCxnSpPr>
        <p:spPr>
          <a:xfrm flipH="1" flipV="1">
            <a:off x="7051463" y="5426015"/>
            <a:ext cx="546223" cy="61143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029097E-233F-1DD8-37B5-C5B7CA5CBC90}"/>
              </a:ext>
            </a:extLst>
          </p:cNvPr>
          <p:cNvSpPr txBox="1"/>
          <p:nvPr/>
        </p:nvSpPr>
        <p:spPr>
          <a:xfrm>
            <a:off x="8912322" y="6057464"/>
            <a:ext cx="290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 of IADS Compartment</a:t>
            </a:r>
          </a:p>
          <a:p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A69912C-0524-23F6-90FF-701525BE9F78}"/>
              </a:ext>
            </a:extLst>
          </p:cNvPr>
          <p:cNvCxnSpPr>
            <a:cxnSpLocks/>
          </p:cNvCxnSpPr>
          <p:nvPr/>
        </p:nvCxnSpPr>
        <p:spPr>
          <a:xfrm flipH="1" flipV="1">
            <a:off x="10532853" y="5352351"/>
            <a:ext cx="164848" cy="71477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86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Inflatable Antenna Deployment</a:t>
            </a:r>
          </a:p>
        </p:txBody>
      </p:sp>
      <p:sp>
        <p:nvSpPr>
          <p:cNvPr id="3" name="Google Shape;201;p29">
            <a:extLst>
              <a:ext uri="{FF2B5EF4-FFF2-40B4-BE49-F238E27FC236}">
                <a16:creationId xmlns:a16="http://schemas.microsoft.com/office/drawing/2014/main" id="{99A61FA7-C144-57BC-B8A0-6B95792C57C4}"/>
              </a:ext>
            </a:extLst>
          </p:cNvPr>
          <p:cNvSpPr txBox="1"/>
          <p:nvPr/>
        </p:nvSpPr>
        <p:spPr>
          <a:xfrm>
            <a:off x="0" y="6192748"/>
            <a:ext cx="12192000" cy="83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Deployment of the final inflatable antenna design in the TVAC chamber, under simulated space conditions</a:t>
            </a:r>
            <a:endParaRPr dirty="0">
              <a:solidFill>
                <a:schemeClr val="tx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Picture 8" descr="A picture containing text, indoor, equipment, computer&#10;&#10;Description automatically generated">
            <a:extLst>
              <a:ext uri="{FF2B5EF4-FFF2-40B4-BE49-F238E27FC236}">
                <a16:creationId xmlns:a16="http://schemas.microsoft.com/office/drawing/2014/main" id="{7F92F775-1F52-2CBB-8C64-AF3B9C1C8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442" b="12238"/>
          <a:stretch/>
        </p:blipFill>
        <p:spPr>
          <a:xfrm>
            <a:off x="2237907" y="1126882"/>
            <a:ext cx="7716185" cy="50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Biosphere 2’s 6.1m Radio Antenna</a:t>
            </a:r>
          </a:p>
        </p:txBody>
      </p:sp>
      <p:sp>
        <p:nvSpPr>
          <p:cNvPr id="4" name="Google Shape;201;p29">
            <a:extLst>
              <a:ext uri="{FF2B5EF4-FFF2-40B4-BE49-F238E27FC236}">
                <a16:creationId xmlns:a16="http://schemas.microsoft.com/office/drawing/2014/main" id="{C02344C0-2029-1720-0DA0-CEF984D94813}"/>
              </a:ext>
            </a:extLst>
          </p:cNvPr>
          <p:cNvSpPr txBox="1"/>
          <p:nvPr/>
        </p:nvSpPr>
        <p:spPr>
          <a:xfrm>
            <a:off x="505792" y="1357397"/>
            <a:ext cx="1159013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There are several ground stations set up to communicate with and control </a:t>
            </a:r>
            <a:r>
              <a:rPr lang="en-US" dirty="0" err="1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CatSat</a:t>
            </a:r>
            <a:r>
              <a:rPr lang="en-US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once in orbit; we are also establishing a UHF ground station for command and control at the University of Arizona</a:t>
            </a:r>
          </a:p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en-US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Developing X-band optics for the Biosphere 2 10 GHz downlink station, and de</a:t>
            </a:r>
            <a:r>
              <a:rPr lang="en-US" sz="1800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signing a plano-convex lens</a:t>
            </a: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1D543A-FA3D-942A-CD8C-8666FD77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8" y="3151390"/>
            <a:ext cx="3540625" cy="3300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299BD2-B9F7-1FA8-C8A8-33A2F6873CB5}"/>
              </a:ext>
            </a:extLst>
          </p:cNvPr>
          <p:cNvSpPr txBox="1"/>
          <p:nvPr/>
        </p:nvSpPr>
        <p:spPr>
          <a:xfrm>
            <a:off x="1418050" y="6386703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latin typeface="Lato"/>
                <a:ea typeface="Lato"/>
                <a:cs typeface="Lato"/>
                <a:sym typeface="Lato"/>
              </a:rPr>
              <a:t>MDSCC (2011)</a:t>
            </a:r>
            <a:endParaRPr lang="en-US" sz="1600" i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61C582-ECAE-92E0-D3D7-4905CB4E0A0D}"/>
              </a:ext>
            </a:extLst>
          </p:cNvPr>
          <p:cNvCxnSpPr/>
          <p:nvPr/>
        </p:nvCxnSpPr>
        <p:spPr>
          <a:xfrm flipH="1">
            <a:off x="3568148" y="3965713"/>
            <a:ext cx="2732709" cy="1480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AB6BE9-A280-FAC2-4053-45A2783F7C14}"/>
              </a:ext>
            </a:extLst>
          </p:cNvPr>
          <p:cNvCxnSpPr>
            <a:cxnSpLocks/>
          </p:cNvCxnSpPr>
          <p:nvPr/>
        </p:nvCxnSpPr>
        <p:spPr>
          <a:xfrm flipH="1">
            <a:off x="2796209" y="2782957"/>
            <a:ext cx="2034208" cy="10179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27354C-2DA9-7C63-E5EB-8EBEB9ABB459}"/>
              </a:ext>
            </a:extLst>
          </p:cNvPr>
          <p:cNvCxnSpPr>
            <a:cxnSpLocks/>
          </p:cNvCxnSpPr>
          <p:nvPr/>
        </p:nvCxnSpPr>
        <p:spPr>
          <a:xfrm flipV="1">
            <a:off x="3568148" y="4215174"/>
            <a:ext cx="367748" cy="115195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5D9D92-9D1C-C6A9-08E3-3D8AD0913796}"/>
              </a:ext>
            </a:extLst>
          </p:cNvPr>
          <p:cNvCxnSpPr>
            <a:cxnSpLocks/>
          </p:cNvCxnSpPr>
          <p:nvPr/>
        </p:nvCxnSpPr>
        <p:spPr>
          <a:xfrm>
            <a:off x="2813326" y="3845602"/>
            <a:ext cx="1122570" cy="36957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C91179-4BEE-D8AB-AF92-8E8D7A19E4BF}"/>
              </a:ext>
            </a:extLst>
          </p:cNvPr>
          <p:cNvCxnSpPr/>
          <p:nvPr/>
        </p:nvCxnSpPr>
        <p:spPr>
          <a:xfrm flipH="1">
            <a:off x="3299791" y="4215174"/>
            <a:ext cx="513522" cy="24749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BAC562-821A-1A73-55D1-E05CCCD5E9D7}"/>
              </a:ext>
            </a:extLst>
          </p:cNvPr>
          <p:cNvCxnSpPr/>
          <p:nvPr/>
        </p:nvCxnSpPr>
        <p:spPr>
          <a:xfrm flipH="1">
            <a:off x="3361083" y="4307573"/>
            <a:ext cx="513522" cy="24749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B08CCBE-1635-C191-878D-954F3B082B4D}"/>
              </a:ext>
            </a:extLst>
          </p:cNvPr>
          <p:cNvSpPr txBox="1"/>
          <p:nvPr/>
        </p:nvSpPr>
        <p:spPr>
          <a:xfrm>
            <a:off x="4550819" y="3470287"/>
            <a:ext cx="309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Incoming </a:t>
            </a:r>
            <a:r>
              <a:rPr lang="en-US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CatSat</a:t>
            </a: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signals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7878AB-9A46-140E-C5D8-203A15D1687C}"/>
              </a:ext>
            </a:extLst>
          </p:cNvPr>
          <p:cNvSpPr txBox="1"/>
          <p:nvPr/>
        </p:nvSpPr>
        <p:spPr>
          <a:xfrm>
            <a:off x="4550820" y="4839055"/>
            <a:ext cx="309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Focusing toward the </a:t>
            </a:r>
            <a:r>
              <a:rPr lang="en-US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subreflector</a:t>
            </a:r>
            <a:endParaRPr lang="en-US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3446F5-0562-FCD9-A52A-044FEDD86DC3}"/>
              </a:ext>
            </a:extLst>
          </p:cNvPr>
          <p:cNvSpPr txBox="1"/>
          <p:nvPr/>
        </p:nvSpPr>
        <p:spPr>
          <a:xfrm>
            <a:off x="4550820" y="5611480"/>
            <a:ext cx="309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Redirection towards processing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3430FE-43B1-6199-F7F0-763CBE57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180" y="2817068"/>
            <a:ext cx="2595302" cy="35017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302F3DD-9EF1-EF02-22EA-609D9CFC1CCB}"/>
              </a:ext>
            </a:extLst>
          </p:cNvPr>
          <p:cNvSpPr txBox="1"/>
          <p:nvPr/>
        </p:nvSpPr>
        <p:spPr>
          <a:xfrm>
            <a:off x="9173617" y="6371314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Lato"/>
                <a:ea typeface="Lato"/>
                <a:cs typeface="Lato"/>
                <a:sym typeface="Lato"/>
              </a:rPr>
              <a:t>Hyatt et al. (2020)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6704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Significance and Future Impact</a:t>
            </a:r>
          </a:p>
        </p:txBody>
      </p:sp>
      <p:sp>
        <p:nvSpPr>
          <p:cNvPr id="3" name="Google Shape;201;p29">
            <a:extLst>
              <a:ext uri="{FF2B5EF4-FFF2-40B4-BE49-F238E27FC236}">
                <a16:creationId xmlns:a16="http://schemas.microsoft.com/office/drawing/2014/main" id="{99A61FA7-C144-57BC-B8A0-6B95792C57C4}"/>
              </a:ext>
            </a:extLst>
          </p:cNvPr>
          <p:cNvSpPr txBox="1"/>
          <p:nvPr/>
        </p:nvSpPr>
        <p:spPr>
          <a:xfrm>
            <a:off x="5324060" y="1415117"/>
            <a:ext cx="5994399" cy="453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The development of </a:t>
            </a:r>
            <a:r>
              <a:rPr lang="en-US" sz="1800" dirty="0" err="1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CatSat</a:t>
            </a:r>
            <a:r>
              <a:rPr lang="en-US" sz="1800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hardware and successful completion of functional and environmental tests have ensured these technologies are ready to launch, function as expected in LEO, and last the lifespan of the CubeSat.</a:t>
            </a: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lang="en-US" sz="900" dirty="0">
              <a:solidFill>
                <a:srgbClr val="11111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</a:pPr>
            <a:r>
              <a:rPr lang="en-US" sz="1800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Data from the ionospheric HF experiments will be made publicly available.</a:t>
            </a:r>
          </a:p>
          <a:p>
            <a:pPr algn="ctr">
              <a:lnSpc>
                <a:spcPct val="115000"/>
              </a:lnSpc>
              <a:spcBef>
                <a:spcPts val="800"/>
              </a:spcBef>
            </a:pPr>
            <a:r>
              <a:rPr lang="en-US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</a:t>
            </a:r>
            <a:r>
              <a:rPr lang="en-US" sz="1800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he deployment of the inflatable antenna in space will demonstrate the effectiveness of the new antenna technology, as well as show its potential for future missions.</a:t>
            </a:r>
          </a:p>
          <a:p>
            <a:pPr>
              <a:lnSpc>
                <a:spcPct val="115000"/>
              </a:lnSpc>
              <a:spcBef>
                <a:spcPts val="800"/>
              </a:spcBef>
            </a:pPr>
            <a:endParaRPr lang="en-US" sz="1800" dirty="0">
              <a:solidFill>
                <a:srgbClr val="11111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6" name="Picture 2" descr="Firefly Aerospace - Wikipedia">
            <a:extLst>
              <a:ext uri="{FF2B5EF4-FFF2-40B4-BE49-F238E27FC236}">
                <a16:creationId xmlns:a16="http://schemas.microsoft.com/office/drawing/2014/main" id="{B4AA79E3-4F30-2AD1-2CB4-9D94D050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1" y="1296048"/>
            <a:ext cx="4125842" cy="49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01;p29">
            <a:extLst>
              <a:ext uri="{FF2B5EF4-FFF2-40B4-BE49-F238E27FC236}">
                <a16:creationId xmlns:a16="http://schemas.microsoft.com/office/drawing/2014/main" id="{5AE7C8B3-C4CB-3CF2-A2A1-65B45D24E6A2}"/>
              </a:ext>
            </a:extLst>
          </p:cNvPr>
          <p:cNvSpPr txBox="1"/>
          <p:nvPr/>
        </p:nvSpPr>
        <p:spPr>
          <a:xfrm>
            <a:off x="-60738" y="6208848"/>
            <a:ext cx="5994399" cy="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Firefly Aerospace’s Alpha Rocket (2021) </a:t>
            </a: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9953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;p26">
            <a:extLst>
              <a:ext uri="{FF2B5EF4-FFF2-40B4-BE49-F238E27FC236}">
                <a16:creationId xmlns:a16="http://schemas.microsoft.com/office/drawing/2014/main" id="{49522800-2A60-A477-0D82-433E2BF5D72A}"/>
              </a:ext>
            </a:extLst>
          </p:cNvPr>
          <p:cNvSpPr txBox="1">
            <a:spLocks/>
          </p:cNvSpPr>
          <p:nvPr/>
        </p:nvSpPr>
        <p:spPr>
          <a:xfrm>
            <a:off x="0" y="368782"/>
            <a:ext cx="121920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Acknowledgements</a:t>
            </a:r>
          </a:p>
        </p:txBody>
      </p:sp>
      <p:sp>
        <p:nvSpPr>
          <p:cNvPr id="3" name="Google Shape;201;p29">
            <a:extLst>
              <a:ext uri="{FF2B5EF4-FFF2-40B4-BE49-F238E27FC236}">
                <a16:creationId xmlns:a16="http://schemas.microsoft.com/office/drawing/2014/main" id="{99A61FA7-C144-57BC-B8A0-6B95792C57C4}"/>
              </a:ext>
            </a:extLst>
          </p:cNvPr>
          <p:cNvSpPr txBox="1"/>
          <p:nvPr/>
        </p:nvSpPr>
        <p:spPr>
          <a:xfrm>
            <a:off x="526774" y="1226733"/>
            <a:ext cx="11181521" cy="162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en-US" sz="180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My mentor, Dr. Christopher Walker, and the amazing </a:t>
            </a:r>
            <a:r>
              <a:rPr lang="en-US" sz="1800" dirty="0" err="1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CatSat</a:t>
            </a:r>
            <a:r>
              <a:rPr lang="en-US" sz="180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 team!</a:t>
            </a:r>
          </a:p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en-US" sz="180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University of Arizona, NASA Arizona Space Grant, </a:t>
            </a:r>
            <a:r>
              <a:rPr lang="en-US" sz="1800" dirty="0" err="1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FreeFall</a:t>
            </a:r>
            <a:r>
              <a:rPr lang="en-US" sz="1800" dirty="0">
                <a:solidFill>
                  <a:srgbClr val="111111"/>
                </a:solidFill>
                <a:latin typeface="Lato"/>
                <a:ea typeface="Lato"/>
                <a:cs typeface="Lato"/>
                <a:sym typeface="Lato"/>
              </a:rPr>
              <a:t> Aerospace, Rincon Research Corporation, Firefly Aerospace, NASA CubeSat Launch Initiative</a:t>
            </a:r>
            <a:endParaRPr lang="en-US" sz="1800" dirty="0">
              <a:solidFill>
                <a:srgbClr val="1111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3D18D-BA2C-D77C-1B0A-92400CED9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56" y="2680234"/>
            <a:ext cx="5264823" cy="3512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3CA24A-B872-F983-0DB9-2EC72899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965" y="2680234"/>
            <a:ext cx="4682997" cy="3512248"/>
          </a:xfrm>
          <a:prstGeom prst="rect">
            <a:avLst/>
          </a:prstGeom>
        </p:spPr>
      </p:pic>
      <p:sp>
        <p:nvSpPr>
          <p:cNvPr id="13" name="Google Shape;201;p29">
            <a:extLst>
              <a:ext uri="{FF2B5EF4-FFF2-40B4-BE49-F238E27FC236}">
                <a16:creationId xmlns:a16="http://schemas.microsoft.com/office/drawing/2014/main" id="{1307AB99-7A96-72A8-8C15-F549FA60FEA2}"/>
              </a:ext>
            </a:extLst>
          </p:cNvPr>
          <p:cNvSpPr txBox="1"/>
          <p:nvPr/>
        </p:nvSpPr>
        <p:spPr>
          <a:xfrm>
            <a:off x="645167" y="6192482"/>
            <a:ext cx="5994399" cy="51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Picture Credit: </a:t>
            </a:r>
            <a:r>
              <a:rPr lang="en-US" sz="1600" b="0" i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TaMya Reliford (2022)</a:t>
            </a:r>
            <a:endParaRPr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14" name="Google Shape;201;p29">
            <a:extLst>
              <a:ext uri="{FF2B5EF4-FFF2-40B4-BE49-F238E27FC236}">
                <a16:creationId xmlns:a16="http://schemas.microsoft.com/office/drawing/2014/main" id="{8958BB9C-5BB5-2CA7-63A4-B4171394FE5A}"/>
              </a:ext>
            </a:extLst>
          </p:cNvPr>
          <p:cNvSpPr txBox="1"/>
          <p:nvPr/>
        </p:nvSpPr>
        <p:spPr>
          <a:xfrm>
            <a:off x="5798263" y="6192482"/>
            <a:ext cx="5994399" cy="51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Picture Credit: </a:t>
            </a:r>
            <a:r>
              <a:rPr lang="en-US" sz="1600" b="0" i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UA Communications (2022)</a:t>
            </a:r>
            <a:endParaRPr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69504724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840107C11B741A2203546F01CE113" ma:contentTypeVersion="8" ma:contentTypeDescription="Create a new document." ma:contentTypeScope="" ma:versionID="890859f2139895977ebd857d484d05ad">
  <xsd:schema xmlns:xsd="http://www.w3.org/2001/XMLSchema" xmlns:xs="http://www.w3.org/2001/XMLSchema" xmlns:p="http://schemas.microsoft.com/office/2006/metadata/properties" xmlns:ns3="567224e9-3e55-4903-8a70-0ce3a7f58c8f" xmlns:ns4="2b296ba7-f356-4c62-91f2-2b349bda8352" targetNamespace="http://schemas.microsoft.com/office/2006/metadata/properties" ma:root="true" ma:fieldsID="ea5eae6dcd249d7299cc6244f04cf683" ns3:_="" ns4:_="">
    <xsd:import namespace="567224e9-3e55-4903-8a70-0ce3a7f58c8f"/>
    <xsd:import namespace="2b296ba7-f356-4c62-91f2-2b349bda83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224e9-3e55-4903-8a70-0ce3a7f58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96ba7-f356-4c62-91f2-2b349bda8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7224e9-3e55-4903-8a70-0ce3a7f58c8f" xsi:nil="true"/>
  </documentManagement>
</p:properties>
</file>

<file path=customXml/itemProps1.xml><?xml version="1.0" encoding="utf-8"?>
<ds:datastoreItem xmlns:ds="http://schemas.openxmlformats.org/officeDocument/2006/customXml" ds:itemID="{0EFCA3A0-8BF0-429E-B4A9-57251DA9B7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E1687B-0F7E-4DAF-BAA0-7DC6AFBBF5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224e9-3e55-4903-8a70-0ce3a7f58c8f"/>
    <ds:schemaRef ds:uri="2b296ba7-f356-4c62-91f2-2b349bda8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D005F4-52FC-4817-BA05-C4B5CF985F69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2b296ba7-f356-4c62-91f2-2b349bda8352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67224e9-3e55-4903-8a70-0ce3a7f58c8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16276</TotalTime>
  <Words>481</Words>
  <Application>Microsoft Office PowerPoint</Application>
  <PresentationFormat>Widescreen</PresentationFormat>
  <Paragraphs>60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Lato</vt:lpstr>
      <vt:lpstr>Raleway</vt:lpstr>
      <vt:lpstr>Antonio template</vt:lpstr>
      <vt:lpstr>CatSat: Satellite Flight Hardware and  Ground Station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CatSat: Satellite Flight Hardware and  Ground Station Assembly</dc:title>
  <dc:creator>Henley, Shae Aspen - (shaehenley)</dc:creator>
  <cp:lastModifiedBy>Coe, Michelle A - (macoe)</cp:lastModifiedBy>
  <cp:revision>6</cp:revision>
  <dcterms:created xsi:type="dcterms:W3CDTF">2023-03-27T21:58:34Z</dcterms:created>
  <dcterms:modified xsi:type="dcterms:W3CDTF">2023-04-14T18:04:19Z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0x010100100840107C11B741A2203546F01CE113</vt:lpwstr>
  </property>
</Properties>
</file>